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46" r:id="rId3"/>
    <p:sldId id="348" r:id="rId4"/>
    <p:sldId id="347" r:id="rId5"/>
    <p:sldId id="349" r:id="rId6"/>
    <p:sldId id="350" r:id="rId7"/>
    <p:sldId id="356" r:id="rId8"/>
    <p:sldId id="355" r:id="rId9"/>
    <p:sldId id="359" r:id="rId10"/>
    <p:sldId id="324" r:id="rId11"/>
    <p:sldId id="367" r:id="rId12"/>
    <p:sldId id="369" r:id="rId13"/>
    <p:sldId id="371" r:id="rId14"/>
    <p:sldId id="372" r:id="rId15"/>
    <p:sldId id="377" r:id="rId16"/>
    <p:sldId id="376" r:id="rId17"/>
    <p:sldId id="382" r:id="rId18"/>
    <p:sldId id="384" r:id="rId19"/>
    <p:sldId id="385" r:id="rId20"/>
    <p:sldId id="386" r:id="rId21"/>
    <p:sldId id="391" r:id="rId22"/>
    <p:sldId id="394" r:id="rId23"/>
    <p:sldId id="398" r:id="rId24"/>
    <p:sldId id="404" r:id="rId25"/>
    <p:sldId id="409" r:id="rId26"/>
    <p:sldId id="408" r:id="rId27"/>
    <p:sldId id="413" r:id="rId28"/>
    <p:sldId id="415" r:id="rId29"/>
    <p:sldId id="421" r:id="rId30"/>
    <p:sldId id="420" r:id="rId3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66"/>
    <a:srgbClr val="10C0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88" autoAdjust="0"/>
  </p:normalViewPr>
  <p:slideViewPr>
    <p:cSldViewPr>
      <p:cViewPr varScale="1">
        <p:scale>
          <a:sx n="108" d="100"/>
          <a:sy n="108" d="100"/>
        </p:scale>
        <p:origin x="170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61EE2-B63A-4B42-B01E-2D7165D7ED62}" type="datetimeFigureOut">
              <a:rPr lang="pl-PL" smtClean="0"/>
              <a:t>09.02.2019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291C6-B133-4449-AFE8-0A70ADA822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4149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291C6-B133-4449-AFE8-0A70ADA82247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7742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291C6-B133-4449-AFE8-0A70ADA82247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7396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291C6-B133-4449-AFE8-0A70ADA82247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3284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291C6-B133-4449-AFE8-0A70ADA82247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2298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291C6-B133-4449-AFE8-0A70ADA82247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0040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291C6-B133-4449-AFE8-0A70ADA82247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4499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291C6-B133-4449-AFE8-0A70ADA82247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5348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291C6-B133-4449-AFE8-0A70ADA82247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6600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291C6-B133-4449-AFE8-0A70ADA82247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38561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291C6-B133-4449-AFE8-0A70ADA82247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33514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291C6-B133-4449-AFE8-0A70ADA82247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6257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291C6-B133-4449-AFE8-0A70ADA82247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65406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291C6-B133-4449-AFE8-0A70ADA82247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3717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291C6-B133-4449-AFE8-0A70ADA82247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52331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291C6-B133-4449-AFE8-0A70ADA82247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5214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291C6-B133-4449-AFE8-0A70ADA82247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5931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291C6-B133-4449-AFE8-0A70ADA82247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3244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291C6-B133-4449-AFE8-0A70ADA82247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4541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291C6-B133-4449-AFE8-0A70ADA82247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7839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291C6-B133-4449-AFE8-0A70ADA82247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9690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291C6-B133-4449-AFE8-0A70ADA82247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8280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291C6-B133-4449-AFE8-0A70ADA82247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4277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753BF-6C64-4F65-B1F3-52D34E494ED2}" type="datetimeFigureOut">
              <a:rPr lang="pl-PL" smtClean="0"/>
              <a:pPr/>
              <a:t>09.02.2019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9E44-BBA2-46DF-B401-0DCD6B2EB9EF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753BF-6C64-4F65-B1F3-52D34E494ED2}" type="datetimeFigureOut">
              <a:rPr lang="pl-PL" smtClean="0"/>
              <a:pPr/>
              <a:t>09.02.2019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9E44-BBA2-46DF-B401-0DCD6B2EB9EF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753BF-6C64-4F65-B1F3-52D34E494ED2}" type="datetimeFigureOut">
              <a:rPr lang="pl-PL" smtClean="0"/>
              <a:pPr/>
              <a:t>09.02.2019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9E44-BBA2-46DF-B401-0DCD6B2EB9EF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753BF-6C64-4F65-B1F3-52D34E494ED2}" type="datetimeFigureOut">
              <a:rPr lang="pl-PL" smtClean="0"/>
              <a:pPr/>
              <a:t>09.02.2019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9E44-BBA2-46DF-B401-0DCD6B2EB9EF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753BF-6C64-4F65-B1F3-52D34E494ED2}" type="datetimeFigureOut">
              <a:rPr lang="pl-PL" smtClean="0"/>
              <a:pPr/>
              <a:t>09.02.2019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9E44-BBA2-46DF-B401-0DCD6B2EB9EF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753BF-6C64-4F65-B1F3-52D34E494ED2}" type="datetimeFigureOut">
              <a:rPr lang="pl-PL" smtClean="0"/>
              <a:pPr/>
              <a:t>09.02.2019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9E44-BBA2-46DF-B401-0DCD6B2EB9EF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753BF-6C64-4F65-B1F3-52D34E494ED2}" type="datetimeFigureOut">
              <a:rPr lang="pl-PL" smtClean="0"/>
              <a:pPr/>
              <a:t>09.02.2019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9E44-BBA2-46DF-B401-0DCD6B2EB9EF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753BF-6C64-4F65-B1F3-52D34E494ED2}" type="datetimeFigureOut">
              <a:rPr lang="pl-PL" smtClean="0"/>
              <a:pPr/>
              <a:t>09.02.2019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9E44-BBA2-46DF-B401-0DCD6B2EB9EF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753BF-6C64-4F65-B1F3-52D34E494ED2}" type="datetimeFigureOut">
              <a:rPr lang="pl-PL" smtClean="0"/>
              <a:pPr/>
              <a:t>09.02.2019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9E44-BBA2-46DF-B401-0DCD6B2EB9EF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753BF-6C64-4F65-B1F3-52D34E494ED2}" type="datetimeFigureOut">
              <a:rPr lang="pl-PL" smtClean="0"/>
              <a:pPr/>
              <a:t>09.02.2019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9E44-BBA2-46DF-B401-0DCD6B2EB9EF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753BF-6C64-4F65-B1F3-52D34E494ED2}" type="datetimeFigureOut">
              <a:rPr lang="pl-PL" smtClean="0"/>
              <a:pPr/>
              <a:t>09.02.2019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E9E44-BBA2-46DF-B401-0DCD6B2EB9EF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753BF-6C64-4F65-B1F3-52D34E494ED2}" type="datetimeFigureOut">
              <a:rPr lang="pl-PL" smtClean="0"/>
              <a:pPr/>
              <a:t>09.02.2019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E9E44-BBA2-46DF-B401-0DCD6B2EB9EF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7238" y="0"/>
            <a:ext cx="7772400" cy="1470025"/>
          </a:xfrm>
        </p:spPr>
        <p:txBody>
          <a:bodyPr>
            <a:normAutofit/>
          </a:bodyPr>
          <a:lstStyle/>
          <a:p>
            <a:r>
              <a:rPr lang="pl-PL" sz="6600" b="1" dirty="0"/>
              <a:t>DZIAŁALNOŚĆ 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57158" y="1250140"/>
            <a:ext cx="8429684" cy="5419219"/>
          </a:xfr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r>
              <a:rPr lang="pl-PL" sz="6600" b="1" dirty="0">
                <a:solidFill>
                  <a:srgbClr val="C00000"/>
                </a:solidFill>
              </a:rPr>
              <a:t>Rzgowskiej Młodzieży Patriotycznej </a:t>
            </a:r>
          </a:p>
        </p:txBody>
      </p:sp>
      <p:pic>
        <p:nvPicPr>
          <p:cNvPr id="5" name="Picture 2" descr="Brak dostÄpnego opisu zdjÄcia.">
            <a:extLst>
              <a:ext uri="{FF2B5EF4-FFF2-40B4-BE49-F238E27FC236}">
                <a16:creationId xmlns:a16="http://schemas.microsoft.com/office/drawing/2014/main" id="{B967AE89-7771-47D6-B91C-D3D86EEC38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9"/>
          <a:stretch/>
        </p:blipFill>
        <p:spPr bwMode="auto">
          <a:xfrm>
            <a:off x="2067401" y="3428999"/>
            <a:ext cx="5009197" cy="32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1. Uroczystości pogrzebowe majora Zygmunta </a:t>
            </a:r>
            <a:r>
              <a:rPr lang="pl-PL" b="1" dirty="0" err="1"/>
              <a:t>Szendzielarza</a:t>
            </a:r>
            <a:r>
              <a:rPr lang="pl-PL" b="1" dirty="0"/>
              <a:t> "Łupaszki ” </a:t>
            </a:r>
            <a:br>
              <a:rPr lang="pl-PL" b="1" dirty="0"/>
            </a:br>
            <a:r>
              <a:rPr lang="pl-PL" b="1" dirty="0"/>
              <a:t>w łódzkiej katedrze 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8304"/>
            <a:ext cx="4427984" cy="492230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4EBAE16-E50A-41DF-B7D8-C7EEBCCBF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928304"/>
            <a:ext cx="4572000" cy="49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10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pl-PL" b="1" dirty="0"/>
              <a:t>V. Przykłady działań lokalnych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BDF2F65-5F19-43EF-B7FE-0F4C865BFF51}"/>
              </a:ext>
            </a:extLst>
          </p:cNvPr>
          <p:cNvSpPr txBox="1"/>
          <p:nvPr/>
        </p:nvSpPr>
        <p:spPr>
          <a:xfrm>
            <a:off x="374848" y="980728"/>
            <a:ext cx="8157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rgbClr val="C00000"/>
                </a:solidFill>
              </a:rPr>
              <a:t>Organizujemy wyjazdy, wyjścia </a:t>
            </a:r>
          </a:p>
        </p:txBody>
      </p:sp>
    </p:spTree>
    <p:extLst>
      <p:ext uri="{BB962C8B-B14F-4D97-AF65-F5344CB8AC3E}">
        <p14:creationId xmlns:p14="http://schemas.microsoft.com/office/powerpoint/2010/main" val="3028452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4359" y="54868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1. Organizujemy dla uczniów</a:t>
            </a:r>
            <a:br>
              <a:rPr lang="pl-PL" b="1" dirty="0"/>
            </a:br>
            <a:r>
              <a:rPr lang="pl-PL" b="1" dirty="0"/>
              <a:t> i mieszkańców gminy Rzgów tanie bilety do kina „TOMI” </a:t>
            </a:r>
            <a:br>
              <a:rPr lang="pl-PL" b="1" dirty="0"/>
            </a:br>
            <a:r>
              <a:rPr lang="pl-PL" b="1" dirty="0"/>
              <a:t>w Pabianicach na filmy patriotyczne.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6BAABB7-9A3C-4391-A54E-8A4BD927A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48880"/>
            <a:ext cx="4571999" cy="4509120"/>
          </a:xfrm>
          <a:prstGeom prst="rect">
            <a:avLst/>
          </a:prstGeom>
        </p:spPr>
      </p:pic>
      <p:pic>
        <p:nvPicPr>
          <p:cNvPr id="9" name="Picture 4" descr="Obraz moÅ¼e zawieraÄ: 8 osÃ³b, uÅmiechniÄci ludzie, ludzie stojÄ i w budynku">
            <a:extLst>
              <a:ext uri="{FF2B5EF4-FFF2-40B4-BE49-F238E27FC236}">
                <a16:creationId xmlns:a16="http://schemas.microsoft.com/office/drawing/2014/main" id="{9D51E824-75FB-48CF-B5B0-9F3EEF9FC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4543065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883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pl-PL" b="1" dirty="0"/>
              <a:t>V. Przykłady działań lokalnych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BDF2F65-5F19-43EF-B7FE-0F4C865BFF51}"/>
              </a:ext>
            </a:extLst>
          </p:cNvPr>
          <p:cNvSpPr txBox="1"/>
          <p:nvPr/>
        </p:nvSpPr>
        <p:spPr>
          <a:xfrm>
            <a:off x="374848" y="980728"/>
            <a:ext cx="8157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rgbClr val="C00000"/>
                </a:solidFill>
              </a:rPr>
              <a:t>Prowadzimy na Facebooku fanpage RMP </a:t>
            </a:r>
          </a:p>
        </p:txBody>
      </p:sp>
    </p:spTree>
    <p:extLst>
      <p:ext uri="{BB962C8B-B14F-4D97-AF65-F5344CB8AC3E}">
        <p14:creationId xmlns:p14="http://schemas.microsoft.com/office/powerpoint/2010/main" val="1163252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32" y="33265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1. Z cyklu „Polak potrafi. Bądź dumny jesteś Polakiem”, „Polska jest piękna”, „Ważna data” itd.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CAEF169-A05A-4186-A937-268DC2E540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24" t="11200" r="37788" b="7601"/>
          <a:stretch/>
        </p:blipFill>
        <p:spPr>
          <a:xfrm>
            <a:off x="1331640" y="1988840"/>
            <a:ext cx="6480720" cy="48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70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pl-PL" b="1" dirty="0"/>
              <a:t>V. Przykłady działań lokalnych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BDF2F65-5F19-43EF-B7FE-0F4C865BFF51}"/>
              </a:ext>
            </a:extLst>
          </p:cNvPr>
          <p:cNvSpPr txBox="1"/>
          <p:nvPr/>
        </p:nvSpPr>
        <p:spPr>
          <a:xfrm>
            <a:off x="107504" y="980728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C00000"/>
                </a:solidFill>
              </a:rPr>
              <a:t>Współpracujemy z „Towarzystwem Miłośników Wilna i Ziemi Wileńskiej w Łodzi”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1F000DE4-B9E5-4167-97B6-57AE3FF55C70}"/>
              </a:ext>
            </a:extLst>
          </p:cNvPr>
          <p:cNvSpPr txBox="1">
            <a:spLocks/>
          </p:cNvSpPr>
          <p:nvPr/>
        </p:nvSpPr>
        <p:spPr>
          <a:xfrm>
            <a:off x="0" y="2018785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/>
              <a:t>1. Dla Kresowian mieszkających w Łodzi organizujemy „Wigilię kresową w Łodzi” </a:t>
            </a:r>
            <a:endParaRPr lang="pl-PL" b="1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221C6FE-A74A-4F33-B1EF-93103C9360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14" t="12200" r="12988" b="6601"/>
          <a:stretch/>
        </p:blipFill>
        <p:spPr>
          <a:xfrm>
            <a:off x="11832" y="3056842"/>
            <a:ext cx="9120336" cy="381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9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VI. Przykłady działań dla Polaków żyjących na Kresach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BDF2F65-5F19-43EF-B7FE-0F4C865BFF51}"/>
              </a:ext>
            </a:extLst>
          </p:cNvPr>
          <p:cNvSpPr txBox="1"/>
          <p:nvPr/>
        </p:nvSpPr>
        <p:spPr>
          <a:xfrm>
            <a:off x="374848" y="1143000"/>
            <a:ext cx="8157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rgbClr val="C00000"/>
                </a:solidFill>
              </a:rPr>
              <a:t>Wyjazdy z młodzieżą na Wileńszczyznę </a:t>
            </a:r>
          </a:p>
        </p:txBody>
      </p:sp>
    </p:spTree>
    <p:extLst>
      <p:ext uri="{BB962C8B-B14F-4D97-AF65-F5344CB8AC3E}">
        <p14:creationId xmlns:p14="http://schemas.microsoft.com/office/powerpoint/2010/main" val="2827072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32" y="33265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1. Sprzątamy miejsca spoczynku Tych co zginęli tam na Kresach walcząc o wolną Polskę 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694E6A2-3345-475B-A71A-C29CFD163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425" y="3409950"/>
            <a:ext cx="57150" cy="381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681C4EF-350B-48DF-A1C2-3405513D4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825" y="3562350"/>
            <a:ext cx="57150" cy="381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C859DB7-DB5C-4A19-8ED6-1CEFBE3D3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4825"/>
            <a:ext cx="9144000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63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32" y="33265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2. Spotykamy się z polskimi harcerzami z </a:t>
            </a:r>
            <a:r>
              <a:rPr lang="pl-PL" b="1" dirty="0" err="1"/>
              <a:t>ZHPnL</a:t>
            </a:r>
            <a:r>
              <a:rPr lang="pl-PL" b="1" dirty="0"/>
              <a:t> i Wileńskiego Hufca Maryi im. Pani Ostrobramskiej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694E6A2-3345-475B-A71A-C29CFD163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425" y="3409950"/>
            <a:ext cx="57150" cy="381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681C4EF-350B-48DF-A1C2-3405513D4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825" y="3562350"/>
            <a:ext cx="57150" cy="381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1DCA3DA-DBFC-4974-A166-D2FF2F36E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4823"/>
            <a:ext cx="9144000" cy="501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7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5" y="527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3. Odwiedzamy polskie szkoły na Wileńszczyźnie i Ukrainie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694E6A2-3345-475B-A71A-C29CFD163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425" y="3409950"/>
            <a:ext cx="57150" cy="381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681C4EF-350B-48DF-A1C2-3405513D4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825" y="3562350"/>
            <a:ext cx="57150" cy="381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952E8B2-FEB9-4A66-BD9F-48CEA7549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28" y="1378869"/>
            <a:ext cx="4572000" cy="547913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9E069B2-F723-4A2D-BE46-DD9FE471D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975" y="1378869"/>
            <a:ext cx="4391025" cy="547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65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033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I. Początek działalności </a:t>
            </a:r>
            <a:br>
              <a:rPr lang="pl-PL" b="1" dirty="0"/>
            </a:br>
            <a:r>
              <a:rPr lang="pl-PL" b="1" dirty="0"/>
              <a:t>Rzgowskiej Młodzież Patriotycznej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1E800BC-FA1D-4AE1-9D50-CD2176E8D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4664"/>
            <a:ext cx="9144000" cy="443333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E4B8DF4-A2E3-483F-B6CF-E578DAEE7575}"/>
              </a:ext>
            </a:extLst>
          </p:cNvPr>
          <p:cNvSpPr txBox="1"/>
          <p:nvPr/>
        </p:nvSpPr>
        <p:spPr>
          <a:xfrm>
            <a:off x="0" y="1409001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1) Wyjazd na Wileńszczyznę. Pomimo, że w ciągu ostatnich  220 lat Polska była tam niespełna 21 lat tam na Kresach nadal biją polskie serca i są rejony gdzie Polacy stanowią zdecydowaną większość </a:t>
            </a:r>
          </a:p>
        </p:txBody>
      </p:sp>
    </p:spTree>
    <p:extLst>
      <p:ext uri="{BB962C8B-B14F-4D97-AF65-F5344CB8AC3E}">
        <p14:creationId xmlns:p14="http://schemas.microsoft.com/office/powerpoint/2010/main" val="2475179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VI. Przykłady działań dla Polaków żyjących na Kresach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BDF2F65-5F19-43EF-B7FE-0F4C865BFF51}"/>
              </a:ext>
            </a:extLst>
          </p:cNvPr>
          <p:cNvSpPr txBox="1"/>
          <p:nvPr/>
        </p:nvSpPr>
        <p:spPr>
          <a:xfrm>
            <a:off x="374848" y="1143000"/>
            <a:ext cx="8157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rgbClr val="C00000"/>
                </a:solidFill>
              </a:rPr>
              <a:t>Organizacja zbiórek dla Rodaków </a:t>
            </a:r>
            <a:br>
              <a:rPr lang="pl-PL" sz="3600" b="1" dirty="0">
                <a:solidFill>
                  <a:srgbClr val="C00000"/>
                </a:solidFill>
              </a:rPr>
            </a:br>
            <a:r>
              <a:rPr lang="pl-PL" sz="3600" b="1" dirty="0">
                <a:solidFill>
                  <a:srgbClr val="C00000"/>
                </a:solidFill>
              </a:rPr>
              <a:t>na Kresach</a:t>
            </a:r>
          </a:p>
        </p:txBody>
      </p:sp>
    </p:spTree>
    <p:extLst>
      <p:ext uri="{BB962C8B-B14F-4D97-AF65-F5344CB8AC3E}">
        <p14:creationId xmlns:p14="http://schemas.microsoft.com/office/powerpoint/2010/main" val="374800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32" y="33265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1. Wspólnie z ZHP na Litwie, WHM na 11 Listopada organizujemy akcję „Zapal znicz Obrońcom Ojczyzny poległym na Kresach”  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57E1E06-58D4-4FB9-AA66-365E82034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485" y="1772468"/>
            <a:ext cx="4441469" cy="511723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AAC4E10-910D-49CD-B5F9-DD904A2984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571"/>
          <a:stretch/>
        </p:blipFill>
        <p:spPr>
          <a:xfrm>
            <a:off x="4572000" y="1772468"/>
            <a:ext cx="4572000" cy="507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91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2. „100 wyprawek dla polskich dzieci</a:t>
            </a:r>
            <a:br>
              <a:rPr lang="pl-PL" b="1" dirty="0"/>
            </a:br>
            <a:r>
              <a:rPr lang="pl-PL" b="1" dirty="0"/>
              <a:t> na Kresach na stulecie odzyskania niepodległości od uczniów z województwa łódzkiego ”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B8EC152-65A7-476D-88D3-E1A23F032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2672917"/>
            <a:ext cx="5580112" cy="418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90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sz="3600" b="1" dirty="0"/>
              <a:t>2. „100 wyprawek dla polskich dzieci</a:t>
            </a:r>
            <a:br>
              <a:rPr lang="pl-PL" sz="3600" b="1" dirty="0"/>
            </a:br>
            <a:r>
              <a:rPr lang="pl-PL" sz="3600" b="1" dirty="0"/>
              <a:t> na Kresach na stulecie odzyskania niepodległości </a:t>
            </a:r>
            <a:br>
              <a:rPr lang="pl-PL" sz="3600" b="1" dirty="0"/>
            </a:br>
            <a:r>
              <a:rPr lang="pl-PL" sz="3600" b="1" dirty="0"/>
              <a:t>od uczniów z województwa łódzkiego ”</a:t>
            </a:r>
          </a:p>
        </p:txBody>
      </p:sp>
      <p:pic>
        <p:nvPicPr>
          <p:cNvPr id="2050" name="Picture 2" descr="https://www.radiolodz.pl/media/W1siZiIsIjIwMTgvMTIvMTYvNm11OTBvbXIwZ19JTUdfMjAxODEyMTJfMTM1MjA1LmpwZyJdLFsicCIsInRodW1iIiwiMTAyNHg3Njg%2BIl0sWyJwIiwiZW5jb2RlIiwianBnIiwiLXF1YWxpdHkgNzUgLXN0cmlwIl1d/791025e1ca9f2913/IMG_20181212_135205.jpg">
            <a:extLst>
              <a:ext uri="{FF2B5EF4-FFF2-40B4-BE49-F238E27FC236}">
                <a16:creationId xmlns:a16="http://schemas.microsoft.com/office/drawing/2014/main" id="{FFDC44A6-EB9E-4392-AE62-656FD66A2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4000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481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8979" y="116632"/>
            <a:ext cx="8929542" cy="1143000"/>
          </a:xfrm>
        </p:spPr>
        <p:txBody>
          <a:bodyPr>
            <a:noAutofit/>
          </a:bodyPr>
          <a:lstStyle/>
          <a:p>
            <a:r>
              <a:rPr lang="pl-PL" sz="3600" b="1" dirty="0"/>
              <a:t>3. „Polacy Kresowym Rodakom. Dla Kombatantów i dzieci z Kresów Wschodnich” </a:t>
            </a:r>
          </a:p>
        </p:txBody>
      </p:sp>
      <p:pic>
        <p:nvPicPr>
          <p:cNvPr id="6146" name="Picture 2" descr="Obraz moÅ¼e zawieraÄ: tekst">
            <a:extLst>
              <a:ext uri="{FF2B5EF4-FFF2-40B4-BE49-F238E27FC236}">
                <a16:creationId xmlns:a16="http://schemas.microsoft.com/office/drawing/2014/main" id="{38C871A5-6C79-4013-97F4-BB5D52ABC4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51"/>
          <a:stretch/>
        </p:blipFill>
        <p:spPr bwMode="auto">
          <a:xfrm>
            <a:off x="1979712" y="1259632"/>
            <a:ext cx="5328592" cy="559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352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8979" y="116632"/>
            <a:ext cx="8929542" cy="1143000"/>
          </a:xfrm>
        </p:spPr>
        <p:txBody>
          <a:bodyPr>
            <a:noAutofit/>
          </a:bodyPr>
          <a:lstStyle/>
          <a:p>
            <a:r>
              <a:rPr lang="pl-PL" sz="3600" b="1" dirty="0"/>
              <a:t>3. „Polacy Kresowym Rodakom. Dla Kombatantów i dzieci z Kresów Wschodnich”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6602718-46F4-4D5E-A969-29D4B9E48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2943"/>
            <a:ext cx="9138521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35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458" y="332656"/>
            <a:ext cx="8929542" cy="1143000"/>
          </a:xfrm>
        </p:spPr>
        <p:txBody>
          <a:bodyPr>
            <a:noAutofit/>
          </a:bodyPr>
          <a:lstStyle/>
          <a:p>
            <a:r>
              <a:rPr lang="pl-PL" sz="3600" b="1" dirty="0"/>
              <a:t>3. „Polacy Kresowym Rodakom. Dla Kombatantów i dzieci z Kresów Wschodnich”</a:t>
            </a:r>
            <a:br>
              <a:rPr lang="pl-PL" sz="3600" b="1" dirty="0"/>
            </a:br>
            <a:r>
              <a:rPr lang="pl-PL" sz="3600" b="1" dirty="0"/>
              <a:t>Dom Dziecka w </a:t>
            </a:r>
            <a:r>
              <a:rPr lang="pl-PL" sz="3600" b="1" dirty="0" err="1"/>
              <a:t>Solecznikach</a:t>
            </a:r>
            <a:r>
              <a:rPr lang="pl-PL" sz="3600" b="1" dirty="0"/>
              <a:t>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C56DD05-774D-4392-9E0F-FB91DFA7B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844824"/>
            <a:ext cx="4572000" cy="501317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0498236-A308-4F30-8AEA-365F39A57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844824"/>
            <a:ext cx="4427983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9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8979" y="116632"/>
            <a:ext cx="8929542" cy="1143000"/>
          </a:xfrm>
        </p:spPr>
        <p:txBody>
          <a:bodyPr>
            <a:noAutofit/>
          </a:bodyPr>
          <a:lstStyle/>
          <a:p>
            <a:r>
              <a:rPr lang="pl-PL" sz="3600" b="1" dirty="0"/>
              <a:t>3. „Polacy Kresowym Rodakom. Dla Kombatantów i dzieci z Kresów Wschodnich”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AB573EF-B72E-4ADD-86FE-9C22371DC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9632"/>
            <a:ext cx="9144000" cy="559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77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8979" y="116632"/>
            <a:ext cx="8929542" cy="1143000"/>
          </a:xfrm>
        </p:spPr>
        <p:txBody>
          <a:bodyPr>
            <a:noAutofit/>
          </a:bodyPr>
          <a:lstStyle/>
          <a:p>
            <a:r>
              <a:rPr lang="pl-PL" sz="3600" b="1" dirty="0"/>
              <a:t>3. „Polacy Kresowym Rodakom. Dla Kombatantów i dzieci z Kresów Wschodnich”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7074D7B-24EC-4F50-8312-BA2AB3835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50" y="3419475"/>
            <a:ext cx="38100" cy="19050"/>
          </a:xfrm>
          <a:prstGeom prst="rect">
            <a:avLst/>
          </a:prstGeom>
        </p:spPr>
      </p:pic>
      <p:pic>
        <p:nvPicPr>
          <p:cNvPr id="7170" name="Picture 2" descr="Obraz moÅ¼e zawieraÄ: tekst">
            <a:extLst>
              <a:ext uri="{FF2B5EF4-FFF2-40B4-BE49-F238E27FC236}">
                <a16:creationId xmlns:a16="http://schemas.microsoft.com/office/drawing/2014/main" id="{4F304569-2932-4474-844E-4DFA65ABD1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901" r="-466" b="38450"/>
          <a:stretch/>
        </p:blipFill>
        <p:spPr bwMode="auto">
          <a:xfrm>
            <a:off x="1691680" y="1259632"/>
            <a:ext cx="5976664" cy="559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045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315416"/>
            <a:ext cx="8929542" cy="1143000"/>
          </a:xfrm>
        </p:spPr>
        <p:txBody>
          <a:bodyPr>
            <a:noAutofit/>
          </a:bodyPr>
          <a:lstStyle/>
          <a:p>
            <a:r>
              <a:rPr lang="pl-PL" sz="3600" b="1" dirty="0"/>
              <a:t>EFEKTY DZIAŁALNOŚCI GRUPY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7074D7B-24EC-4F50-8312-BA2AB3835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50" y="3419475"/>
            <a:ext cx="38100" cy="1905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AA740129-F776-404B-9584-BD78F80BE7F8}"/>
              </a:ext>
            </a:extLst>
          </p:cNvPr>
          <p:cNvSpPr txBox="1"/>
          <p:nvPr/>
        </p:nvSpPr>
        <p:spPr>
          <a:xfrm>
            <a:off x="88179" y="404664"/>
            <a:ext cx="8929542" cy="678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pl-PL" sz="1900" b="1" dirty="0">
                <a:solidFill>
                  <a:srgbClr val="FF0000"/>
                </a:solidFill>
              </a:rPr>
              <a:t>W pracach grupy uczestniczyło/uczestniczy 30 osób</a:t>
            </a:r>
          </a:p>
          <a:p>
            <a:pPr marL="342900" indent="-342900">
              <a:buAutoNum type="arabicParenR"/>
            </a:pPr>
            <a:r>
              <a:rPr lang="pl-PL" sz="1900" b="1" dirty="0"/>
              <a:t>W organizowanych przez nas dużych uroczystościach wzięło udział ponad 900 uczniów</a:t>
            </a:r>
          </a:p>
          <a:p>
            <a:pPr marL="342900" indent="-342900">
              <a:buAutoNum type="arabicParenR"/>
            </a:pPr>
            <a:r>
              <a:rPr lang="pl-PL" sz="1900" b="1" dirty="0">
                <a:solidFill>
                  <a:srgbClr val="FF0000"/>
                </a:solidFill>
              </a:rPr>
              <a:t>W naszych akcjach zbiórkowych w pierwszym roku uczestniczyły 3 szkoły natomiast w ostatniej 119 szkół, przedszkoli, ośrodków </a:t>
            </a:r>
            <a:r>
              <a:rPr lang="pl-PL" sz="1900" b="1" dirty="0" err="1">
                <a:solidFill>
                  <a:srgbClr val="FF0000"/>
                </a:solidFill>
              </a:rPr>
              <a:t>szkolno</a:t>
            </a:r>
            <a:r>
              <a:rPr lang="pl-PL" sz="1900" b="1" dirty="0">
                <a:solidFill>
                  <a:srgbClr val="FF0000"/>
                </a:solidFill>
              </a:rPr>
              <a:t> – wychowawczych</a:t>
            </a:r>
          </a:p>
          <a:p>
            <a:pPr marL="342900" indent="-342900">
              <a:buAutoNum type="arabicParenR"/>
            </a:pPr>
            <a:r>
              <a:rPr lang="pl-PL" sz="1900" b="1" dirty="0"/>
              <a:t>Uczniowie z tych placówek mogą połączyć wolontariat z propagowaniem patriotyzmu. Poszerzana jest ich wiedza o naszych rodakach mieszkających na Kresach.</a:t>
            </a:r>
          </a:p>
          <a:p>
            <a:pPr marL="342900" indent="-342900">
              <a:buAutoNum type="arabicParenR"/>
            </a:pPr>
            <a:r>
              <a:rPr lang="pl-PL" sz="1900" b="1" dirty="0">
                <a:solidFill>
                  <a:srgbClr val="FF0000"/>
                </a:solidFill>
              </a:rPr>
              <a:t>Uczniowie nawiązują kontakt ze swoimi rówieśnikami, polskimi uczniami, harcerzami z Litwy, Ukrainy, Białorusi.</a:t>
            </a:r>
          </a:p>
          <a:p>
            <a:pPr marL="342900" indent="-342900">
              <a:buAutoNum type="arabicParenR"/>
            </a:pPr>
            <a:r>
              <a:rPr lang="pl-PL" sz="1900" b="1" dirty="0"/>
              <a:t>Staramy się przekonywać, że można być dumnym z bycia Polakiem, z historii naszego narodu ale również z aktualnych dokonań</a:t>
            </a:r>
          </a:p>
          <a:p>
            <a:pPr marL="342900" indent="-342900">
              <a:buAutoNum type="arabicParenR"/>
            </a:pPr>
            <a:r>
              <a:rPr lang="pl-PL" sz="1900" b="1" dirty="0">
                <a:solidFill>
                  <a:srgbClr val="FF0000"/>
                </a:solidFill>
              </a:rPr>
              <a:t>Włączamy do wspólnego działania różne środowiska: harcerzy, uczniów, stowarzyszenia, osoby starsze </a:t>
            </a:r>
          </a:p>
          <a:p>
            <a:pPr marL="342900" indent="-342900">
              <a:buAutoNum type="arabicParenR"/>
            </a:pPr>
            <a:r>
              <a:rPr lang="pl-PL" sz="1900" b="1" dirty="0"/>
              <a:t>W pierwszym roku działaliśmy sami. Obecnie wspiera nas szereg instytucji: Kuratorium Oświaty w Łodzi, IPN w Łodzi, Towarzystwo Miłośników Wilna i Ziemi Wileńskiej, Wspólnota Polska, ZHP, TVP Łódź 3, Radio Łódź, prasa </a:t>
            </a:r>
          </a:p>
          <a:p>
            <a:pPr marL="342900" indent="-342900">
              <a:buAutoNum type="arabicParenR"/>
            </a:pPr>
            <a:r>
              <a:rPr lang="pl-PL" sz="1900" b="1" dirty="0">
                <a:solidFill>
                  <a:srgbClr val="FF0000"/>
                </a:solidFill>
              </a:rPr>
              <a:t>Zebraliśmy :       - około 2800 zniczy</a:t>
            </a:r>
          </a:p>
          <a:p>
            <a:r>
              <a:rPr lang="pl-PL" sz="1900" b="1" dirty="0">
                <a:solidFill>
                  <a:srgbClr val="FF0000"/>
                </a:solidFill>
              </a:rPr>
              <a:t>		- około 1000 wysłanych książek</a:t>
            </a:r>
          </a:p>
          <a:p>
            <a:pPr marL="2114550" lvl="4" indent="-285750">
              <a:buFontTx/>
              <a:buChar char="-"/>
            </a:pPr>
            <a:r>
              <a:rPr lang="pl-PL" sz="1900" b="1" dirty="0">
                <a:solidFill>
                  <a:srgbClr val="FF0000"/>
                </a:solidFill>
              </a:rPr>
              <a:t>około 1200 paczek świątecznych po 12 kg każda. </a:t>
            </a:r>
          </a:p>
          <a:p>
            <a:pPr marL="2114550" lvl="4" indent="-285750">
              <a:buFontTx/>
              <a:buChar char="-"/>
            </a:pPr>
            <a:r>
              <a:rPr lang="pl-PL" sz="1900" b="1" dirty="0">
                <a:solidFill>
                  <a:srgbClr val="FF0000"/>
                </a:solidFill>
              </a:rPr>
              <a:t>200 dużych kartonów przyborów szkolnych </a:t>
            </a:r>
          </a:p>
          <a:p>
            <a:pPr marL="342900" indent="-342900">
              <a:buAutoNum type="arabicParenR"/>
            </a:pPr>
            <a:endParaRPr lang="pl-PL" dirty="0"/>
          </a:p>
          <a:p>
            <a:pPr marL="342900" indent="-342900">
              <a:buAutoNum type="arabicParenR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70884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II. Początek działalności </a:t>
            </a:r>
            <a:br>
              <a:rPr lang="pl-PL" b="1" dirty="0"/>
            </a:br>
            <a:r>
              <a:rPr lang="pl-PL" b="1" dirty="0"/>
              <a:t>Rzgowskiej Młodzież Patriotycznej</a:t>
            </a:r>
          </a:p>
        </p:txBody>
      </p:sp>
      <p:pic>
        <p:nvPicPr>
          <p:cNvPr id="6146" name="Picture 2" descr="Obraz moÅ¼e zawieraÄ: 3 osoby">
            <a:extLst>
              <a:ext uri="{FF2B5EF4-FFF2-40B4-BE49-F238E27FC236}">
                <a16:creationId xmlns:a16="http://schemas.microsoft.com/office/drawing/2014/main" id="{799F09C5-7C09-4D8C-9C74-AF96EBCC9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1889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A63E482-0152-418D-887D-557E0C09DE85}"/>
              </a:ext>
            </a:extLst>
          </p:cNvPr>
          <p:cNvSpPr txBox="1"/>
          <p:nvPr/>
        </p:nvSpPr>
        <p:spPr>
          <a:xfrm>
            <a:off x="0" y="141763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2) Spotykam tam polskich harcerzy z ZHP na Litwie i Wileńskiego Hufca Maryi </a:t>
            </a:r>
            <a:br>
              <a:rPr lang="pl-PL" sz="2000" b="1" dirty="0"/>
            </a:br>
            <a:r>
              <a:rPr lang="pl-PL" sz="2000" b="1" dirty="0"/>
              <a:t>     im. Pani Ostrobramskiej. Zaczynamy współpracę. </a:t>
            </a:r>
          </a:p>
        </p:txBody>
      </p:sp>
    </p:spTree>
    <p:extLst>
      <p:ext uri="{BB962C8B-B14F-4D97-AF65-F5344CB8AC3E}">
        <p14:creationId xmlns:p14="http://schemas.microsoft.com/office/powerpoint/2010/main" val="1084868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876DDC34-89D9-4F92-9167-7ED9950E828B}"/>
              </a:ext>
            </a:extLst>
          </p:cNvPr>
          <p:cNvSpPr txBox="1"/>
          <p:nvPr/>
        </p:nvSpPr>
        <p:spPr>
          <a:xfrm>
            <a:off x="395536" y="908720"/>
            <a:ext cx="828092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0" b="1" dirty="0">
                <a:solidFill>
                  <a:srgbClr val="FF0000"/>
                </a:solidFill>
              </a:rPr>
              <a:t>DZIĘKUJĘ </a:t>
            </a:r>
          </a:p>
          <a:p>
            <a:pPr algn="ctr"/>
            <a:r>
              <a:rPr lang="pl-PL" sz="8000" b="1" dirty="0">
                <a:solidFill>
                  <a:srgbClr val="FF0000"/>
                </a:solidFill>
              </a:rPr>
              <a:t>ZA UWAGĘ</a:t>
            </a:r>
          </a:p>
          <a:p>
            <a:pPr algn="ctr"/>
            <a:endParaRPr lang="pl-PL" sz="8000" b="1" dirty="0">
              <a:solidFill>
                <a:srgbClr val="FF0000"/>
              </a:solidFill>
            </a:endParaRPr>
          </a:p>
          <a:p>
            <a:pPr algn="ctr"/>
            <a:r>
              <a:rPr lang="pl-PL" sz="6600" b="1" dirty="0">
                <a:solidFill>
                  <a:srgbClr val="FF0000"/>
                </a:solidFill>
              </a:rPr>
              <a:t>mbojano@gmail.com </a:t>
            </a:r>
          </a:p>
        </p:txBody>
      </p:sp>
    </p:spTree>
    <p:extLst>
      <p:ext uri="{BB962C8B-B14F-4D97-AF65-F5344CB8AC3E}">
        <p14:creationId xmlns:p14="http://schemas.microsoft.com/office/powerpoint/2010/main" val="1193224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II. Początek działalności </a:t>
            </a:r>
            <a:br>
              <a:rPr lang="pl-PL" b="1" dirty="0"/>
            </a:br>
            <a:r>
              <a:rPr lang="pl-PL" b="1" dirty="0"/>
              <a:t>Rzgowskiej Młodzież Patriotycznej</a:t>
            </a:r>
          </a:p>
        </p:txBody>
      </p:sp>
      <p:pic>
        <p:nvPicPr>
          <p:cNvPr id="7170" name="Picture 2" descr="https://scontent-frt3-2.xx.fbcdn.net/v/t1.0-9/39998587_2061397157256062_4989832943670132736_n.png?_nc_cat=107&amp;_nc_ht=scontent-frt3-2.xx&amp;oh=82c0a91b2b4e8f8ea7ae939fcda1fa0b&amp;oe=5CB6F53F">
            <a:extLst>
              <a:ext uri="{FF2B5EF4-FFF2-40B4-BE49-F238E27FC236}">
                <a16:creationId xmlns:a16="http://schemas.microsoft.com/office/drawing/2014/main" id="{FDD367D0-CDD1-4AB6-BA51-D3713A211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9144000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0FE8930-5AD0-483F-A9F0-F1F0DFC4BD83}"/>
              </a:ext>
            </a:extLst>
          </p:cNvPr>
          <p:cNvSpPr txBox="1"/>
          <p:nvPr/>
        </p:nvSpPr>
        <p:spPr>
          <a:xfrm>
            <a:off x="0" y="141763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3) W Wilnie spotykam młodych Polaków, którzy chcą działać dla podtrzymania polskości i właśnie zakładają grupę Wileńska Młodzież Patriotyczna.  </a:t>
            </a:r>
          </a:p>
        </p:txBody>
      </p:sp>
    </p:spTree>
    <p:extLst>
      <p:ext uri="{BB962C8B-B14F-4D97-AF65-F5344CB8AC3E}">
        <p14:creationId xmlns:p14="http://schemas.microsoft.com/office/powerpoint/2010/main" val="3913360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pl-PL" b="1" dirty="0"/>
              <a:t>III. Cele działania grupy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D0831B3-E661-4924-BE47-F7191FFDB523}"/>
              </a:ext>
            </a:extLst>
          </p:cNvPr>
          <p:cNvSpPr txBox="1"/>
          <p:nvPr/>
        </p:nvSpPr>
        <p:spPr>
          <a:xfrm>
            <a:off x="107504" y="1052736"/>
            <a:ext cx="8928992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pl-PL" sz="2800" b="1" dirty="0"/>
              <a:t>Wspieranie i wspólne działanie z polską młodzieżą mieszkającą na Kresach, w myśl hasła stanowimy</a:t>
            </a:r>
          </a:p>
          <a:p>
            <a:r>
              <a:rPr lang="pl-PL" sz="2800" b="1" dirty="0"/>
              <a:t>                    „Jeden naród ponad granicami” </a:t>
            </a:r>
          </a:p>
          <a:p>
            <a:pPr marL="342900" indent="-342900">
              <a:buAutoNum type="arabicParenR"/>
            </a:pPr>
            <a:endParaRPr lang="pl-PL" sz="2800" b="1" dirty="0"/>
          </a:p>
          <a:p>
            <a:endParaRPr lang="pl-PL" sz="2800" b="1" dirty="0"/>
          </a:p>
          <a:p>
            <a:endParaRPr lang="pl-PL" sz="2800" b="1" dirty="0"/>
          </a:p>
          <a:p>
            <a:endParaRPr lang="pl-PL" sz="2800" b="1" dirty="0"/>
          </a:p>
          <a:p>
            <a:endParaRPr lang="pl-PL" sz="2800" b="1" dirty="0"/>
          </a:p>
          <a:p>
            <a:endParaRPr lang="pl-PL" sz="2800" b="1" dirty="0"/>
          </a:p>
          <a:p>
            <a:endParaRPr lang="pl-PL" sz="2800" b="1" dirty="0"/>
          </a:p>
          <a:p>
            <a:r>
              <a:rPr lang="pl-PL" sz="2800" b="1" dirty="0"/>
              <a:t>2) Propagowanie postaw patriotycznych wśród rówieśników, w myśl hasła „Bóg, Honor, Ojczyzna”</a:t>
            </a:r>
          </a:p>
          <a:p>
            <a:r>
              <a:rPr lang="pl-PL" sz="2800" b="1" dirty="0"/>
              <a:t>3) Wolontariat </a:t>
            </a:r>
          </a:p>
          <a:p>
            <a:pPr marL="342900" indent="-342900">
              <a:buAutoNum type="arabicParenR"/>
            </a:pPr>
            <a:endParaRPr lang="pl-PL" dirty="0"/>
          </a:p>
        </p:txBody>
      </p:sp>
      <p:pic>
        <p:nvPicPr>
          <p:cNvPr id="5" name="Picture 2" descr="Obraz moÅ¼e zawieraÄ: na zewnÄtrz i przyroda">
            <a:extLst>
              <a:ext uri="{FF2B5EF4-FFF2-40B4-BE49-F238E27FC236}">
                <a16:creationId xmlns:a16="http://schemas.microsoft.com/office/drawing/2014/main" id="{FA79217E-EC62-4654-870E-4FE73EE61D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57"/>
          <a:stretch/>
        </p:blipFill>
        <p:spPr bwMode="auto">
          <a:xfrm>
            <a:off x="0" y="2420888"/>
            <a:ext cx="914399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093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pl-PL" b="1" dirty="0"/>
              <a:t>IV. Kierunki działania grupy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EEC88A8-82CC-4F6B-83BD-E20B42534182}"/>
              </a:ext>
            </a:extLst>
          </p:cNvPr>
          <p:cNvSpPr txBox="1"/>
          <p:nvPr/>
        </p:nvSpPr>
        <p:spPr>
          <a:xfrm>
            <a:off x="374848" y="1143000"/>
            <a:ext cx="822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Wszystkie nasze działania podzieliliśmy na dwa główne kierunki:</a:t>
            </a:r>
          </a:p>
          <a:p>
            <a:endParaRPr lang="pl-PL" sz="2800" b="1" dirty="0"/>
          </a:p>
          <a:p>
            <a:pPr marL="342900" indent="-342900">
              <a:buAutoNum type="arabicParenR"/>
            </a:pPr>
            <a:r>
              <a:rPr lang="pl-PL" sz="2800" b="1" dirty="0"/>
              <a:t>Na Kresy </a:t>
            </a:r>
          </a:p>
          <a:p>
            <a:endParaRPr lang="pl-PL" sz="2800" b="1" dirty="0"/>
          </a:p>
          <a:p>
            <a:r>
              <a:rPr lang="pl-PL" sz="2800" b="1" dirty="0"/>
              <a:t>2) Działania lokalne ( miasto, gmina, województwo) </a:t>
            </a:r>
          </a:p>
        </p:txBody>
      </p:sp>
    </p:spTree>
    <p:extLst>
      <p:ext uri="{BB962C8B-B14F-4D97-AF65-F5344CB8AC3E}">
        <p14:creationId xmlns:p14="http://schemas.microsoft.com/office/powerpoint/2010/main" val="217330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692" y="274638"/>
            <a:ext cx="9130308" cy="11430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 1. „ Młodzieżowe obchody Narodowego Dnia Pamięci Żołnierzy Wyklętych </a:t>
            </a:r>
            <a:br>
              <a:rPr lang="pl-PL" b="1" dirty="0"/>
            </a:br>
            <a:r>
              <a:rPr lang="pl-PL" b="1" dirty="0"/>
              <a:t>w Łodzi”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6D4E183-F559-4849-806F-747F7C474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30" y="1772814"/>
            <a:ext cx="4224147" cy="498750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534880C-F666-4EDB-8C5D-8F1DFA6D3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1772814"/>
            <a:ext cx="4224147" cy="498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57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692" y="274638"/>
            <a:ext cx="9130308" cy="11430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 1. „ Młodzieżowe obchody Narodowego Dnia Pamięci Żołnierzy Wyklętych </a:t>
            </a:r>
            <a:br>
              <a:rPr lang="pl-PL" b="1" dirty="0"/>
            </a:br>
            <a:r>
              <a:rPr lang="pl-PL" b="1" dirty="0"/>
              <a:t>w Łodzi”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E8C8FAC-CF29-4C73-94E8-E3902352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01" t="15000" r="12988" b="5201"/>
          <a:stretch/>
        </p:blipFill>
        <p:spPr>
          <a:xfrm>
            <a:off x="13692" y="1844823"/>
            <a:ext cx="9130308" cy="502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53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pl-PL" b="1" dirty="0"/>
              <a:t>V. Przykłady działań lokalnych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BDF2F65-5F19-43EF-B7FE-0F4C865BFF51}"/>
              </a:ext>
            </a:extLst>
          </p:cNvPr>
          <p:cNvSpPr txBox="1"/>
          <p:nvPr/>
        </p:nvSpPr>
        <p:spPr>
          <a:xfrm>
            <a:off x="323528" y="1412776"/>
            <a:ext cx="8157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rgbClr val="C00000"/>
                </a:solidFill>
              </a:rPr>
              <a:t>Uczestniczymy w ważnych patriotycznych wydarzeniach  </a:t>
            </a:r>
          </a:p>
        </p:txBody>
      </p:sp>
    </p:spTree>
    <p:extLst>
      <p:ext uri="{BB962C8B-B14F-4D97-AF65-F5344CB8AC3E}">
        <p14:creationId xmlns:p14="http://schemas.microsoft.com/office/powerpoint/2010/main" val="159034920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1837</TotalTime>
  <Words>662</Words>
  <Application>Microsoft Office PowerPoint</Application>
  <PresentationFormat>Pokaz na ekranie (4:3)</PresentationFormat>
  <Paragraphs>94</Paragraphs>
  <Slides>30</Slides>
  <Notes>22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3" baseType="lpstr">
      <vt:lpstr>Arial</vt:lpstr>
      <vt:lpstr>Calibri</vt:lpstr>
      <vt:lpstr>Motyw pakietu Office</vt:lpstr>
      <vt:lpstr>DZIAŁALNOŚĆ </vt:lpstr>
      <vt:lpstr>I. Początek działalności  Rzgowskiej Młodzież Patriotycznej</vt:lpstr>
      <vt:lpstr>II. Początek działalności  Rzgowskiej Młodzież Patriotycznej</vt:lpstr>
      <vt:lpstr>II. Początek działalności  Rzgowskiej Młodzież Patriotycznej</vt:lpstr>
      <vt:lpstr>III. Cele działania grupy</vt:lpstr>
      <vt:lpstr>IV. Kierunki działania grupy</vt:lpstr>
      <vt:lpstr> 1. „ Młodzieżowe obchody Narodowego Dnia Pamięci Żołnierzy Wyklętych  w Łodzi”</vt:lpstr>
      <vt:lpstr> 1. „ Młodzieżowe obchody Narodowego Dnia Pamięci Żołnierzy Wyklętych  w Łodzi”</vt:lpstr>
      <vt:lpstr>V. Przykłady działań lokalnych</vt:lpstr>
      <vt:lpstr>1. Uroczystości pogrzebowe majora Zygmunta Szendzielarza "Łupaszki ”  w łódzkiej katedrze  </vt:lpstr>
      <vt:lpstr>V. Przykłady działań lokalnych</vt:lpstr>
      <vt:lpstr>1. Organizujemy dla uczniów  i mieszkańców gminy Rzgów tanie bilety do kina „TOMI”  w Pabianicach na filmy patriotyczne. </vt:lpstr>
      <vt:lpstr>V. Przykłady działań lokalnych</vt:lpstr>
      <vt:lpstr>1. Z cyklu „Polak potrafi. Bądź dumny jesteś Polakiem”, „Polska jest piękna”, „Ważna data” itd. </vt:lpstr>
      <vt:lpstr>V. Przykłady działań lokalnych</vt:lpstr>
      <vt:lpstr>VI. Przykłady działań dla Polaków żyjących na Kresach </vt:lpstr>
      <vt:lpstr>1. Sprzątamy miejsca spoczynku Tych co zginęli tam na Kresach walcząc o wolną Polskę  </vt:lpstr>
      <vt:lpstr>2. Spotykamy się z polskimi harcerzami z ZHPnL i Wileńskiego Hufca Maryi im. Pani Ostrobramskiej </vt:lpstr>
      <vt:lpstr>3. Odwiedzamy polskie szkoły na Wileńszczyźnie i Ukrainie</vt:lpstr>
      <vt:lpstr>VI. Przykłady działań dla Polaków żyjących na Kresach </vt:lpstr>
      <vt:lpstr>1. Wspólnie z ZHP na Litwie, WHM na 11 Listopada organizujemy akcję „Zapal znicz Obrońcom Ojczyzny poległym na Kresach”   </vt:lpstr>
      <vt:lpstr>2. „100 wyprawek dla polskich dzieci  na Kresach na stulecie odzyskania niepodległości od uczniów z województwa łódzkiego ”</vt:lpstr>
      <vt:lpstr>2. „100 wyprawek dla polskich dzieci  na Kresach na stulecie odzyskania niepodległości  od uczniów z województwa łódzkiego ”</vt:lpstr>
      <vt:lpstr>3. „Polacy Kresowym Rodakom. Dla Kombatantów i dzieci z Kresów Wschodnich” </vt:lpstr>
      <vt:lpstr>3. „Polacy Kresowym Rodakom. Dla Kombatantów i dzieci z Kresów Wschodnich” </vt:lpstr>
      <vt:lpstr>3. „Polacy Kresowym Rodakom. Dla Kombatantów i dzieci z Kresów Wschodnich” Dom Dziecka w Solecznikach </vt:lpstr>
      <vt:lpstr>3. „Polacy Kresowym Rodakom. Dla Kombatantów i dzieci z Kresów Wschodnich” </vt:lpstr>
      <vt:lpstr>3. „Polacy Kresowym Rodakom. Dla Kombatantów i dzieci z Kresów Wschodnich” </vt:lpstr>
      <vt:lpstr>EFEKTY DZIAŁALNOŚCI GRUPY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SZKOLNE KOŁO GEOGRAFICZNE PREZENTUJE:</dc:title>
  <dc:creator>bojano</dc:creator>
  <cp:lastModifiedBy>Szymon</cp:lastModifiedBy>
  <cp:revision>193</cp:revision>
  <dcterms:created xsi:type="dcterms:W3CDTF">2009-11-14T19:39:24Z</dcterms:created>
  <dcterms:modified xsi:type="dcterms:W3CDTF">2019-02-09T12:03:43Z</dcterms:modified>
</cp:coreProperties>
</file>